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4" r:id="rId1"/>
  </p:sldMasterIdLst>
  <p:notesMasterIdLst>
    <p:notesMasterId r:id="rId10"/>
  </p:notesMasterIdLst>
  <p:handoutMasterIdLst>
    <p:handoutMasterId r:id="rId11"/>
  </p:handoutMasterIdLst>
  <p:sldIdLst>
    <p:sldId id="293" r:id="rId2"/>
    <p:sldId id="292" r:id="rId3"/>
    <p:sldId id="271" r:id="rId4"/>
    <p:sldId id="308" r:id="rId5"/>
    <p:sldId id="301" r:id="rId6"/>
    <p:sldId id="276" r:id="rId7"/>
    <p:sldId id="309" r:id="rId8"/>
    <p:sldId id="300" r:id="rId9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tion par défaut" id="{15FA77D3-B861-43B9-B4F0-08D891E4FC58}">
          <p14:sldIdLst>
            <p14:sldId id="293"/>
            <p14:sldId id="292"/>
            <p14:sldId id="271"/>
            <p14:sldId id="308"/>
            <p14:sldId id="301"/>
            <p14:sldId id="276"/>
            <p14:sldId id="309"/>
            <p14:sldId id="300"/>
          </p14:sldIdLst>
        </p14:section>
        <p14:section name="Section sans titre" id="{F867623C-C34E-41FA-A52B-9576188BCB0B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Aucun style, grille du tablea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44" autoAdjust="0"/>
    <p:restoredTop sz="94630" autoAdjust="0"/>
  </p:normalViewPr>
  <p:slideViewPr>
    <p:cSldViewPr>
      <p:cViewPr>
        <p:scale>
          <a:sx n="70" d="100"/>
          <a:sy n="70" d="100"/>
        </p:scale>
        <p:origin x="132" y="-79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62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0" d="100"/>
          <a:sy n="70" d="100"/>
        </p:scale>
        <p:origin x="2760" y="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EEB74E-5D79-49F3-A7D2-7F45B99EA3A6}" type="datetimeFigureOut">
              <a:rPr lang="fr-FR" smtClean="0"/>
              <a:pPr/>
              <a:t>27/07/2017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B8B1FD-E1D0-4E1C-9F48-925C13F44BE9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81474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46C560-C92F-4C2D-85C5-23C0615D355A}" type="datetimeFigureOut">
              <a:rPr lang="fr-FR" smtClean="0"/>
              <a:pPr/>
              <a:t>27/07/2017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A55088-2664-4E75-906F-70638A1AE386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278264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A55088-2664-4E75-906F-70638A1AE386}" type="slidenum">
              <a:rPr lang="fr-FR" smtClean="0"/>
              <a:pPr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425635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A55088-2664-4E75-906F-70638A1AE386}" type="slidenum">
              <a:rPr lang="fr-FR" smtClean="0"/>
              <a:pPr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017488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A55088-2664-4E75-906F-70638A1AE386}" type="slidenum">
              <a:rPr lang="fr-FR" smtClean="0"/>
              <a:pPr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863192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A55088-2664-4E75-906F-70638A1AE386}" type="slidenum">
              <a:rPr lang="fr-FR" smtClean="0"/>
              <a:pPr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997150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A55088-2664-4E75-906F-70638A1AE386}" type="slidenum">
              <a:rPr lang="fr-FR" smtClean="0"/>
              <a:pPr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293737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E2AAE-65CB-44AC-998B-78661114CB77}" type="datetime1">
              <a:rPr lang="fr-FR" smtClean="0"/>
              <a:t>27/07/2017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RECENSEMENT GENERAL DES ENTREPRISES 2017</a:t>
            </a:r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fld id="{41A08DA8-2601-4816-8301-3DF48C1E2D07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985207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et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620EA-778F-432F-9B31-D59435C6D4C5}" type="datetime1">
              <a:rPr lang="fr-FR" smtClean="0"/>
              <a:t>27/07/2017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RECENSEMENT GENERAL DES ENTREPRISES 2017</a:t>
            </a:r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41A08DA8-2601-4816-8301-3DF48C1E2D07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320617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ion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486B0-CF6C-4384-9DED-40AEC3412459}" type="datetime1">
              <a:rPr lang="fr-FR" smtClean="0"/>
              <a:t>27/07/2017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RECENSEMENT GENERAL DES ENTREPRISES 2017</a:t>
            </a:r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41A08DA8-2601-4816-8301-3DF48C1E2D07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804969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e n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fr-FR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07C35-D04E-47A1-A221-3C39B9F9BDFA}" type="datetime1">
              <a:rPr lang="fr-FR" smtClean="0"/>
              <a:t>27/07/2017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RECENSEMENT GENERAL DES ENTREPRISES 2017</a:t>
            </a:r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41A08DA8-2601-4816-8301-3DF48C1E2D07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778502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e nom ci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fr-FR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D219F5-DCBE-48D5-8325-CDB3741E8C3B}" type="datetime1">
              <a:rPr lang="fr-FR" smtClean="0"/>
              <a:t>27/07/2017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RECENSEMENT GENERAL DES ENTREPRISES 2017</a:t>
            </a:r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41A08DA8-2601-4816-8301-3DF48C1E2D07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8566342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rai ou fau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fr-FR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CE2BC-9284-4A3A-9BC8-B018EE12FFC5}" type="datetime1">
              <a:rPr lang="fr-FR" smtClean="0"/>
              <a:t>27/07/2017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RECENSEMENT GENERAL DES ENTREPRISES 2017</a:t>
            </a:r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41A08DA8-2601-4816-8301-3DF48C1E2D07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215624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64377-F730-4319-9F25-888FBAAD86EF}" type="datetime1">
              <a:rPr lang="fr-FR" smtClean="0"/>
              <a:t>27/07/2017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RECENSEMENT GENERAL DES ENTREPRISES 2017</a:t>
            </a:r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08DA8-2601-4816-8301-3DF48C1E2D07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027095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B7854-3B38-4B69-AEB2-AF0F5A2368F7}" type="datetime1">
              <a:rPr lang="fr-FR" smtClean="0"/>
              <a:t>27/07/2017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RECENSEMENT GENERAL DES ENTREPRISES 2017</a:t>
            </a:r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08DA8-2601-4816-8301-3DF48C1E2D07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198685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266C6-6C66-47AA-91F1-596A7782F739}" type="datetime1">
              <a:rPr lang="fr-FR" smtClean="0"/>
              <a:t>27/07/2017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RECENSEMENT GENERAL DES ENTREPRISES 2017</a:t>
            </a:r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08DA8-2601-4816-8301-3DF48C1E2D07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841764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8C264D-93E4-48FB-AE91-5D964A25D33A}" type="datetime1">
              <a:rPr lang="fr-FR" smtClean="0"/>
              <a:t>27/07/2017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RECENSEMENT GENERAL DES ENTREPRISES 2017</a:t>
            </a:r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41A08DA8-2601-4816-8301-3DF48C1E2D07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423211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6BB8C-BB5B-4A71-9454-5DBF19455567}" type="datetime1">
              <a:rPr lang="fr-FR" smtClean="0"/>
              <a:t>27/07/2017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RECENSEMENT GENERAL DES ENTREPRISES 2017</a:t>
            </a:r>
          </a:p>
        </p:txBody>
      </p:sp>
      <p:sp>
        <p:nvSpPr>
          <p:cNvPr id="9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41A08DA8-2601-4816-8301-3DF48C1E2D07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600521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ABCBF-6AED-4019-8ADD-9F7549D2AC0D}" type="datetime1">
              <a:rPr lang="fr-FR" smtClean="0"/>
              <a:t>27/07/2017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RECENSEMENT GENERAL DES ENTREPRISES 2017</a:t>
            </a:r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41A08DA8-2601-4816-8301-3DF48C1E2D07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484861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7B33B-0D16-46D0-9FC4-BBDDFB1EE863}" type="datetime1">
              <a:rPr lang="fr-FR" smtClean="0"/>
              <a:t>27/07/2017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RECENSEMENT GENERAL DES ENTREPRISES 2017</a:t>
            </a:r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08DA8-2601-4816-8301-3DF48C1E2D07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355740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618AE-2CB6-4ED3-BCD6-68B1A97DAF15}" type="datetime1">
              <a:rPr lang="fr-FR" smtClean="0"/>
              <a:t>27/07/2017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RECENSEMENT GENERAL DES ENTREPRISES 2017</a:t>
            </a:r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08DA8-2601-4816-8301-3DF48C1E2D07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730052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5FDDA-E283-45B5-AF86-158806D0C395}" type="datetime1">
              <a:rPr lang="fr-FR" smtClean="0"/>
              <a:t>27/07/2017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RECENSEMENT GENERAL DES ENTREPRISES 2017</a:t>
            </a:r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08DA8-2601-4816-8301-3DF48C1E2D07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701289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7385F-ED53-4A04-B427-566ACA2417E3}" type="datetime1">
              <a:rPr lang="fr-FR" smtClean="0"/>
              <a:t>27/07/2017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RECENSEMENT GENERAL DES ENTREPRISES 2017</a:t>
            </a:r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41A08DA8-2601-4816-8301-3DF48C1E2D07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373824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285"/>
            <a:ext cx="1952272" cy="6852968"/>
            <a:chOff x="6627813" y="195717"/>
            <a:chExt cx="1952625" cy="5678034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5717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D0A39B-8712-41C7-A416-172A1929EE09}" type="datetime1">
              <a:rPr lang="fr-FR" smtClean="0"/>
              <a:t>27/07/2017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/>
              <a:t>RECENSEMENT GENERAL DES ENTREPRISES 2017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41A08DA8-2601-4816-8301-3DF48C1E2D07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8969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  <p:sldLayoutId id="2147483700" r:id="rId16"/>
  </p:sldLayoutIdLst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Synth&#232;se_Chronogramme_RGE.xlsx" TargetMode="Externa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51520" y="253824"/>
            <a:ext cx="8496943" cy="6597352"/>
          </a:xfrm>
        </p:spPr>
        <p:txBody>
          <a:bodyPr>
            <a:normAutofit fontScale="90000"/>
          </a:bodyPr>
          <a:lstStyle/>
          <a:p>
            <a:pPr algn="ctr"/>
            <a:br>
              <a:rPr lang="fr-FR" sz="2200" b="1" dirty="0">
                <a:latin typeface="Perpetua" panose="02020502060401020303" pitchFamily="18" charset="0"/>
              </a:rPr>
            </a:br>
            <a:r>
              <a:rPr lang="fr-FR" sz="2200" b="1" dirty="0">
                <a:latin typeface="Perpetua" panose="02020502060401020303" pitchFamily="18" charset="0"/>
              </a:rPr>
              <a:t>REPUBLIQUE TOGOLAISE</a:t>
            </a:r>
            <a:br>
              <a:rPr lang="fr-FR" sz="3600" b="1" dirty="0">
                <a:latin typeface="Perpetua" panose="02020502060401020303" pitchFamily="18" charset="0"/>
              </a:rPr>
            </a:br>
            <a:r>
              <a:rPr lang="fr-FR" sz="1800" b="1" dirty="0">
                <a:latin typeface="Perpetua" panose="02020502060401020303" pitchFamily="18" charset="0"/>
              </a:rPr>
              <a:t>TRAVAIL-LIBERTE-PATRIE</a:t>
            </a:r>
            <a:br>
              <a:rPr lang="fr-FR" sz="3600" b="1" dirty="0">
                <a:latin typeface="Perpetua" panose="02020502060401020303" pitchFamily="18" charset="0"/>
              </a:rPr>
            </a:br>
            <a:r>
              <a:rPr lang="fr-FR" sz="3600" b="1" dirty="0">
                <a:latin typeface="Perpetua" panose="02020502060401020303" pitchFamily="18" charset="0"/>
              </a:rPr>
              <a:t>---------</a:t>
            </a:r>
            <a:br>
              <a:rPr lang="fr-FR" sz="3600" b="1" dirty="0">
                <a:latin typeface="Perpetua" panose="02020502060401020303" pitchFamily="18" charset="0"/>
              </a:rPr>
            </a:br>
            <a:r>
              <a:rPr lang="fr-FR" sz="2700" b="1" dirty="0">
                <a:latin typeface="Perpetua" panose="02020502060401020303" pitchFamily="18" charset="0"/>
              </a:rPr>
              <a:t>MINISTERE DE LA PLANIFICATION DU DEVELOPPEMENT</a:t>
            </a:r>
            <a:br>
              <a:rPr lang="fr-FR" sz="3100" b="1" dirty="0">
                <a:latin typeface="Perpetua" panose="02020502060401020303" pitchFamily="18" charset="0"/>
              </a:rPr>
            </a:br>
            <a:r>
              <a:rPr lang="fr-FR" b="1" dirty="0">
                <a:latin typeface="Perpetua" panose="02020502060401020303" pitchFamily="18" charset="0"/>
              </a:rPr>
              <a:t>-----------</a:t>
            </a:r>
            <a:br>
              <a:rPr lang="fr-FR" sz="3600" b="1" dirty="0">
                <a:latin typeface="Perpetua" panose="02020502060401020303" pitchFamily="18" charset="0"/>
              </a:rPr>
            </a:br>
            <a:r>
              <a:rPr lang="fr-FR" sz="2700" b="1" i="1" dirty="0">
                <a:latin typeface="Perpetua" panose="02020502060401020303" pitchFamily="18" charset="0"/>
              </a:rPr>
              <a:t>INSTITUT NATIONAL DE LA STATISTIQUE ET DES ETUDES ECONOMIQUES ET DEMOGRAPHIQUES (INSEED)</a:t>
            </a:r>
            <a:br>
              <a:rPr lang="fr-FR" sz="2700" b="1" i="1" dirty="0">
                <a:latin typeface="Perpetua" panose="02020502060401020303" pitchFamily="18" charset="0"/>
              </a:rPr>
            </a:br>
            <a:r>
              <a:rPr lang="fr-FR" b="1" dirty="0">
                <a:latin typeface="Perpetua" panose="02020502060401020303" pitchFamily="18" charset="0"/>
              </a:rPr>
              <a:t>----------------------</a:t>
            </a:r>
            <a:br>
              <a:rPr lang="fr-FR" sz="3600" b="1" dirty="0">
                <a:latin typeface="Perpetua" panose="02020502060401020303" pitchFamily="18" charset="0"/>
              </a:rPr>
            </a:br>
            <a:r>
              <a:rPr lang="fr-FR" sz="4000" b="1" i="1" dirty="0">
                <a:solidFill>
                  <a:schemeClr val="accent1"/>
                </a:solidFill>
                <a:latin typeface="MingLiU" pitchFamily="49" charset="-120"/>
              </a:rPr>
              <a:t>PRESENTATION DU RGE</a:t>
            </a:r>
            <a:br>
              <a:rPr lang="fr-FR" sz="2200" b="1" i="1" dirty="0">
                <a:solidFill>
                  <a:schemeClr val="accent1"/>
                </a:solidFill>
                <a:latin typeface="MingLiU" pitchFamily="49" charset="-120"/>
              </a:rPr>
            </a:br>
            <a:br>
              <a:rPr lang="fr-FR" sz="1600" b="1" i="1" dirty="0">
                <a:solidFill>
                  <a:srgbClr val="0070C0"/>
                </a:solidFill>
                <a:latin typeface="Perpetua" panose="02020502060401020303" pitchFamily="18" charset="0"/>
              </a:rPr>
            </a:br>
            <a:r>
              <a:rPr lang="fr-FR" b="1" dirty="0"/>
              <a:t>                                                        </a:t>
            </a:r>
            <a:br>
              <a:rPr lang="fr-FR" b="1" dirty="0"/>
            </a:br>
            <a:r>
              <a:rPr lang="fr-FR" b="1" dirty="0"/>
              <a:t>                                                           </a:t>
            </a:r>
            <a:r>
              <a:rPr lang="fr-FR" sz="1300" b="1" dirty="0">
                <a:solidFill>
                  <a:srgbClr val="0070C0"/>
                </a:solidFill>
              </a:rPr>
              <a:t>Banque </a:t>
            </a:r>
            <a:r>
              <a:rPr lang="fr-FR" sz="1200" b="1" dirty="0">
                <a:solidFill>
                  <a:srgbClr val="0070C0"/>
                </a:solidFill>
              </a:rPr>
              <a:t>Mondiale</a:t>
            </a:r>
            <a:br>
              <a:rPr lang="fr-FR" sz="3600" b="1" dirty="0">
                <a:latin typeface="Perpetua" panose="02020502060401020303" pitchFamily="18" charset="0"/>
              </a:rPr>
            </a:br>
            <a:br>
              <a:rPr lang="fr-FR" b="1" dirty="0">
                <a:latin typeface="Perpetua" panose="02020502060401020303" pitchFamily="18" charset="0"/>
              </a:rPr>
            </a:br>
            <a:endParaRPr lang="fr-FR" dirty="0">
              <a:latin typeface="Perpetua" panose="02020502060401020303" pitchFamily="18" charset="0"/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5384109"/>
            <a:ext cx="1008112" cy="1252625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5384110"/>
            <a:ext cx="864096" cy="1217738"/>
          </a:xfrm>
          <a:prstGeom prst="rect">
            <a:avLst/>
          </a:prstGeom>
        </p:spPr>
      </p:pic>
      <p:pic>
        <p:nvPicPr>
          <p:cNvPr id="8" name="Image 7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2837" y="5384109"/>
            <a:ext cx="864096" cy="92521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4800" b="1" dirty="0">
                <a:latin typeface="Perpetua" panose="02020502060401020303" pitchFamily="18" charset="0"/>
              </a:rPr>
              <a:t>Plan de présentation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115616" y="1916832"/>
            <a:ext cx="6591985" cy="4941168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q"/>
            </a:pPr>
            <a:r>
              <a:rPr lang="fr-FR" sz="3600" dirty="0">
                <a:latin typeface="Perpetua" panose="02020502060401020303" pitchFamily="18" charset="0"/>
              </a:rPr>
              <a:t> </a:t>
            </a:r>
            <a:r>
              <a:rPr lang="fr-FR" sz="3200" dirty="0">
                <a:latin typeface="Perpetua" panose="02020502060401020303" pitchFamily="18" charset="0"/>
              </a:rPr>
              <a:t>CONTEXTE ET CHAMP</a:t>
            </a:r>
          </a:p>
          <a:p>
            <a:pPr>
              <a:buFont typeface="Wingdings" pitchFamily="2" charset="2"/>
              <a:buChar char="q"/>
            </a:pPr>
            <a:endParaRPr lang="fr-FR" sz="1200" dirty="0">
              <a:latin typeface="Perpetua" panose="02020502060401020303" pitchFamily="18" charset="0"/>
            </a:endParaRPr>
          </a:p>
          <a:p>
            <a:pPr marL="371475" indent="-357188">
              <a:buFont typeface="Wingdings" pitchFamily="2" charset="2"/>
              <a:buChar char="q"/>
            </a:pPr>
            <a:r>
              <a:rPr lang="fr-FR" sz="3200" dirty="0">
                <a:latin typeface="Perpetua" panose="02020502060401020303" pitchFamily="18" charset="0"/>
              </a:rPr>
              <a:t> OBJECTIFS</a:t>
            </a:r>
          </a:p>
          <a:p>
            <a:pPr marL="371475" indent="-357188">
              <a:buFont typeface="Wingdings" pitchFamily="2" charset="2"/>
              <a:buChar char="q"/>
            </a:pPr>
            <a:endParaRPr lang="fr-FR" dirty="0">
              <a:latin typeface="Perpetua" panose="02020502060401020303" pitchFamily="18" charset="0"/>
            </a:endParaRPr>
          </a:p>
          <a:p>
            <a:pPr marL="371475" indent="-357188">
              <a:buFont typeface="Wingdings" pitchFamily="2" charset="2"/>
              <a:buChar char="q"/>
            </a:pPr>
            <a:r>
              <a:rPr lang="fr-FR" sz="3200" dirty="0">
                <a:latin typeface="Perpetua" panose="02020502060401020303" pitchFamily="18" charset="0"/>
              </a:rPr>
              <a:t> RESULTATS</a:t>
            </a:r>
          </a:p>
          <a:p>
            <a:pPr marL="371475" indent="-357188">
              <a:buFont typeface="Wingdings" pitchFamily="2" charset="2"/>
              <a:buChar char="q"/>
            </a:pPr>
            <a:endParaRPr lang="fr-FR" sz="1800" dirty="0">
              <a:latin typeface="Perpetua" panose="02020502060401020303" pitchFamily="18" charset="0"/>
            </a:endParaRPr>
          </a:p>
          <a:p>
            <a:pPr marL="14287" indent="0">
              <a:buNone/>
            </a:pPr>
            <a:endParaRPr lang="fr-FR" sz="3600" dirty="0">
              <a:latin typeface="Perpetua" panose="02020502060401020303" pitchFamily="18" charset="0"/>
            </a:endParaRPr>
          </a:p>
          <a:p>
            <a:pPr marL="371475" indent="-357188">
              <a:buFont typeface="Wingdings" pitchFamily="2" charset="2"/>
              <a:buChar char="q"/>
            </a:pPr>
            <a:endParaRPr lang="fr-FR" sz="3600" dirty="0">
              <a:latin typeface="Perpetua" panose="02020502060401020303" pitchFamily="18" charset="0"/>
            </a:endParaRPr>
          </a:p>
          <a:p>
            <a:pPr marL="371475" indent="-357188">
              <a:buFont typeface="Wingdings" pitchFamily="2" charset="2"/>
              <a:buChar char="q"/>
            </a:pPr>
            <a:endParaRPr lang="fr-FR" sz="3600" dirty="0">
              <a:latin typeface="Perpetua" panose="02020502060401020303" pitchFamily="18" charset="0"/>
            </a:endParaRPr>
          </a:p>
          <a:p>
            <a:pPr marL="371475" indent="-357188">
              <a:buFont typeface="Wingdings" pitchFamily="2" charset="2"/>
              <a:buChar char="q"/>
            </a:pPr>
            <a:endParaRPr lang="fr-FR" sz="3600" dirty="0">
              <a:latin typeface="Perpetua" panose="02020502060401020303" pitchFamily="18" charset="0"/>
            </a:endParaRPr>
          </a:p>
          <a:p>
            <a:pPr marL="371475" indent="-357188">
              <a:buFont typeface="Wingdings" pitchFamily="2" charset="2"/>
              <a:buChar char="q"/>
            </a:pPr>
            <a:endParaRPr lang="fr-FR" sz="3600" dirty="0">
              <a:latin typeface="Perpetua" panose="02020502060401020303" pitchFamily="18" charset="0"/>
            </a:endParaRPr>
          </a:p>
          <a:p>
            <a:pPr marL="371475" indent="-357188">
              <a:buFont typeface="Wingdings" pitchFamily="2" charset="2"/>
              <a:buChar char="q"/>
            </a:pPr>
            <a:endParaRPr lang="fr-FR" sz="3600" dirty="0">
              <a:latin typeface="Perpetua" panose="02020502060401020303" pitchFamily="18" charset="0"/>
            </a:endParaRPr>
          </a:p>
          <a:p>
            <a:endParaRPr lang="fr-FR" sz="3600" dirty="0">
              <a:latin typeface="Perpetua" panose="02020502060401020303" pitchFamily="18" charset="0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1949109" y="6611349"/>
            <a:ext cx="5716488" cy="260648"/>
          </a:xfrm>
        </p:spPr>
        <p:txBody>
          <a:bodyPr/>
          <a:lstStyle/>
          <a:p>
            <a:pPr algn="ctr"/>
            <a:r>
              <a:rPr lang="fr-FR" dirty="0"/>
              <a:t>RECENSEMENT GENERAL DES ENTREPRISES 2017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3647" y="106250"/>
            <a:ext cx="6984777" cy="586446"/>
          </a:xfrm>
          <a:solidFill>
            <a:schemeClr val="tx2">
              <a:lumMod val="20000"/>
              <a:lumOff val="80000"/>
            </a:schemeClr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fr-FR" sz="2800" b="1" dirty="0">
                <a:latin typeface="Perpetua" panose="02020502060401020303" pitchFamily="18" charset="0"/>
              </a:rPr>
              <a:t>CONTEXTE ET CHAMP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23528" y="908720"/>
            <a:ext cx="8568951" cy="5616624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endParaRPr lang="fr-FR" sz="2400" dirty="0"/>
          </a:p>
          <a:p>
            <a:pPr marL="0" indent="0" algn="just">
              <a:buNone/>
            </a:pPr>
            <a:r>
              <a:rPr lang="fr-FR" sz="2400" dirty="0"/>
              <a:t>Le dernier dénombrement des entreprises réalisé au Togo remonte à 2003. Plus de 14 ans après, le tissu économique a beaucoup évolué. </a:t>
            </a:r>
          </a:p>
          <a:p>
            <a:pPr marL="0" indent="0" algn="just">
              <a:buNone/>
            </a:pPr>
            <a:r>
              <a:rPr lang="fr-FR" sz="2400" dirty="0"/>
              <a:t>Ainsi, certaines questions restent sans réponses. </a:t>
            </a:r>
          </a:p>
          <a:p>
            <a:pPr marL="0" indent="0" algn="just">
              <a:buNone/>
            </a:pPr>
            <a:endParaRPr lang="fr-FR" sz="100" dirty="0"/>
          </a:p>
          <a:p>
            <a:pPr marL="0" indent="0">
              <a:buNone/>
            </a:pPr>
            <a:r>
              <a:rPr lang="fr-FR" sz="2400" dirty="0"/>
              <a:t>Il s’agit entre autres des questions suivantes : </a:t>
            </a:r>
          </a:p>
          <a:p>
            <a:pPr>
              <a:buFont typeface="Wingdings" pitchFamily="2" charset="2"/>
              <a:buChar char="v"/>
            </a:pPr>
            <a:r>
              <a:rPr lang="fr-FR" sz="2400" dirty="0"/>
              <a:t>Quel est le nombre d’entreprises actuellement au Togo ?</a:t>
            </a:r>
          </a:p>
          <a:p>
            <a:pPr algn="just">
              <a:buFont typeface="Wingdings" pitchFamily="2" charset="2"/>
              <a:buChar char="v"/>
            </a:pPr>
            <a:r>
              <a:rPr lang="fr-FR" sz="2400" dirty="0"/>
              <a:t>Quelle est la répartition des entreprises par secteur d’activité ?</a:t>
            </a:r>
          </a:p>
          <a:p>
            <a:pPr>
              <a:buFont typeface="Wingdings" pitchFamily="2" charset="2"/>
              <a:buChar char="v"/>
            </a:pPr>
            <a:r>
              <a:rPr lang="fr-FR" sz="2400" dirty="0"/>
              <a:t>Quelle est la répartition spatiale des entreprises au Togo ?</a:t>
            </a:r>
          </a:p>
          <a:p>
            <a:pPr>
              <a:buFont typeface="Wingdings" pitchFamily="2" charset="2"/>
              <a:buChar char="v"/>
            </a:pPr>
            <a:r>
              <a:rPr lang="fr-FR" sz="2400" dirty="0"/>
              <a:t>Quel est le nombre des Petites et Moyennes Entreprises au Togo ?</a:t>
            </a:r>
          </a:p>
          <a:p>
            <a:pPr>
              <a:buFont typeface="Wingdings" pitchFamily="2" charset="2"/>
              <a:buChar char="v"/>
            </a:pPr>
            <a:r>
              <a:rPr lang="fr-FR" sz="2400" dirty="0"/>
              <a:t>Quelle est la contribution du secteur informel dans le PIB ?</a:t>
            </a:r>
          </a:p>
          <a:p>
            <a:pPr marL="0" indent="0">
              <a:buNone/>
            </a:pPr>
            <a:r>
              <a:rPr lang="fr-FR" sz="2400" b="1" i="1" dirty="0"/>
              <a:t>D’où la nécessité de réaliser un recensement général des unités économiques</a:t>
            </a:r>
            <a:r>
              <a:rPr lang="fr-FR" sz="2400" dirty="0"/>
              <a:t>.  </a:t>
            </a:r>
          </a:p>
          <a:p>
            <a:pPr algn="just">
              <a:buFont typeface="Wingdings" pitchFamily="2" charset="2"/>
              <a:buChar char="v"/>
            </a:pPr>
            <a:endParaRPr lang="fr-FR" sz="2400" dirty="0"/>
          </a:p>
          <a:p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>
          <a:xfrm>
            <a:off x="1907704" y="6597352"/>
            <a:ext cx="5716488" cy="225287"/>
          </a:xfrm>
        </p:spPr>
        <p:txBody>
          <a:bodyPr/>
          <a:lstStyle/>
          <a:p>
            <a:pPr algn="ctr"/>
            <a:r>
              <a:rPr lang="fr-FR" dirty="0"/>
              <a:t>RECENSEMENT GENERAL DES ENTREPRISES 2017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39552" y="1124744"/>
            <a:ext cx="8280920" cy="4570454"/>
          </a:xfrm>
        </p:spPr>
        <p:txBody>
          <a:bodyPr/>
          <a:lstStyle/>
          <a:p>
            <a:endParaRPr lang="fr-FR" b="1" dirty="0"/>
          </a:p>
          <a:p>
            <a:r>
              <a:rPr lang="fr-FR" sz="2400" b="1" dirty="0"/>
              <a:t>Champs du Recensement général des entreprises</a:t>
            </a:r>
          </a:p>
          <a:p>
            <a:pPr marL="0" indent="0" algn="just">
              <a:buNone/>
            </a:pPr>
            <a:r>
              <a:rPr lang="fr-FR" sz="2400" dirty="0"/>
              <a:t>Le Recensement Général des Entreprises (RGE) du Togo couvrira tout le territoire national et ciblera toutes les unités économiques du secteur formel et informel géographiquement localisés. </a:t>
            </a:r>
          </a:p>
          <a:p>
            <a:pPr marL="0" indent="0">
              <a:buNone/>
            </a:pPr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RECENSEMENT GENERAL DES ENTREPRISES 2017</a:t>
            </a:r>
          </a:p>
        </p:txBody>
      </p:sp>
      <p:sp>
        <p:nvSpPr>
          <p:cNvPr id="5" name="Titre 1"/>
          <p:cNvSpPr txBox="1">
            <a:spLocks/>
          </p:cNvSpPr>
          <p:nvPr/>
        </p:nvSpPr>
        <p:spPr>
          <a:xfrm>
            <a:off x="1403647" y="106250"/>
            <a:ext cx="6984777" cy="58644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fr-FR" sz="2800" b="1" dirty="0">
                <a:latin typeface="Perpetua" panose="02020502060401020303" pitchFamily="18" charset="0"/>
              </a:rPr>
              <a:t>CONTEXTE ET CHAMP (suite)</a:t>
            </a:r>
          </a:p>
        </p:txBody>
      </p:sp>
    </p:spTree>
    <p:extLst>
      <p:ext uri="{BB962C8B-B14F-4D97-AF65-F5344CB8AC3E}">
        <p14:creationId xmlns:p14="http://schemas.microsoft.com/office/powerpoint/2010/main" val="882503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67544" y="1600200"/>
            <a:ext cx="8280920" cy="4525963"/>
          </a:xfrm>
        </p:spPr>
        <p:txBody>
          <a:bodyPr/>
          <a:lstStyle/>
          <a:p>
            <a:r>
              <a:rPr lang="fr-FR" sz="2400" b="1" dirty="0"/>
              <a:t>Objectif principal</a:t>
            </a:r>
          </a:p>
          <a:p>
            <a:pPr marL="0" indent="0" algn="just">
              <a:buNone/>
            </a:pPr>
            <a:r>
              <a:rPr lang="fr-FR" sz="2400" dirty="0"/>
              <a:t>Le Recensement général des entreprises vise à disposer des données pour un suivi de la répartition spatiale des unités économiques (formelles et informelles), leur contribution réelle au Produit intérieur brut (PIB). </a:t>
            </a:r>
          </a:p>
          <a:p>
            <a:endParaRPr lang="fr-FR" dirty="0"/>
          </a:p>
        </p:txBody>
      </p:sp>
      <p:sp>
        <p:nvSpPr>
          <p:cNvPr id="5" name="Titre 1"/>
          <p:cNvSpPr txBox="1">
            <a:spLocks/>
          </p:cNvSpPr>
          <p:nvPr/>
        </p:nvSpPr>
        <p:spPr>
          <a:xfrm>
            <a:off x="1259631" y="141520"/>
            <a:ext cx="7272809" cy="55117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2800" b="1" dirty="0">
                <a:latin typeface="Perpetua" panose="02020502060401020303" pitchFamily="18" charset="0"/>
              </a:rPr>
              <a:t>OBJECTIFS</a:t>
            </a:r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>
          <a:xfrm>
            <a:off x="1979712" y="6597352"/>
            <a:ext cx="5716488" cy="236382"/>
          </a:xfrm>
        </p:spPr>
        <p:txBody>
          <a:bodyPr/>
          <a:lstStyle/>
          <a:p>
            <a:pPr algn="ctr"/>
            <a:r>
              <a:rPr lang="fr-FR" dirty="0"/>
              <a:t>RECENSEMENT GENERAL DES ENTREPRISES 2017</a:t>
            </a:r>
          </a:p>
        </p:txBody>
      </p:sp>
    </p:spTree>
    <p:extLst>
      <p:ext uri="{BB962C8B-B14F-4D97-AF65-F5344CB8AC3E}">
        <p14:creationId xmlns:p14="http://schemas.microsoft.com/office/powerpoint/2010/main" val="3887644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1259632" y="100991"/>
            <a:ext cx="7272808" cy="591706"/>
          </a:xfrm>
          <a:solidFill>
            <a:schemeClr val="tx2">
              <a:lumMod val="20000"/>
              <a:lumOff val="80000"/>
            </a:schemeClr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>
              <a:spcBef>
                <a:spcPts val="0"/>
              </a:spcBef>
              <a:defRPr/>
            </a:pPr>
            <a:r>
              <a:rPr lang="fr-FR" sz="2800" b="1" dirty="0">
                <a:latin typeface="Perpetua" panose="02020502060401020303" pitchFamily="18" charset="0"/>
              </a:rPr>
              <a:t>RESULTATS ATTENDUS</a:t>
            </a:r>
            <a:endParaRPr lang="fr-FR" sz="2000" b="1" dirty="0">
              <a:solidFill>
                <a:prstClr val="black"/>
              </a:solidFill>
              <a:latin typeface="Perpetua" panose="02020502060401020303" pitchFamily="18" charset="0"/>
              <a:ea typeface="+mn-ea"/>
              <a:cs typeface="+mn-cs"/>
            </a:endParaRPr>
          </a:p>
        </p:txBody>
      </p:sp>
      <p:sp>
        <p:nvSpPr>
          <p:cNvPr id="2" name="Espace réservé du contenu 1"/>
          <p:cNvSpPr>
            <a:spLocks noGrp="1"/>
          </p:cNvSpPr>
          <p:nvPr>
            <p:ph sz="half" idx="1"/>
          </p:nvPr>
        </p:nvSpPr>
        <p:spPr>
          <a:xfrm>
            <a:off x="467544" y="980728"/>
            <a:ext cx="8496944" cy="6048672"/>
          </a:xfrm>
        </p:spPr>
        <p:txBody>
          <a:bodyPr>
            <a:normAutofit fontScale="25000" lnSpcReduction="20000"/>
          </a:bodyPr>
          <a:lstStyle/>
          <a:p>
            <a:r>
              <a:rPr lang="fr-FR" sz="9600" b="1" dirty="0"/>
              <a:t>Résultats attendus</a:t>
            </a:r>
          </a:p>
          <a:p>
            <a:pPr marL="0" lvl="0" indent="0">
              <a:buNone/>
            </a:pPr>
            <a:r>
              <a:rPr lang="fr-FR" sz="9600" dirty="0"/>
              <a:t>Les principaux résultats sont:</a:t>
            </a:r>
            <a:br>
              <a:rPr lang="fr-FR" sz="9600" b="1" dirty="0"/>
            </a:br>
            <a:r>
              <a:rPr lang="fr-FR" sz="9600" b="1" dirty="0"/>
              <a:t>       </a:t>
            </a:r>
            <a:endParaRPr lang="fr-FR" sz="9600" dirty="0"/>
          </a:p>
          <a:p>
            <a:pPr algn="just">
              <a:buFont typeface="Wingdings" panose="05000000000000000000" pitchFamily="2" charset="2"/>
              <a:buChar char="§"/>
            </a:pPr>
            <a:r>
              <a:rPr lang="fr-FR" sz="9600" dirty="0"/>
              <a:t>Un répertoire exhaustif des entreprises tant formelles qu’informelles est disponible;</a:t>
            </a:r>
          </a:p>
          <a:p>
            <a:pPr algn="just">
              <a:buFont typeface="Wingdings" panose="05000000000000000000" pitchFamily="2" charset="2"/>
              <a:buChar char="§"/>
            </a:pPr>
            <a:r>
              <a:rPr lang="fr-FR" sz="9600" dirty="0"/>
              <a:t>Des données fiables sur les entreprises pour la migration au nouveau système de comptabilité nationale de 2008  (SCN2008) pour réévaluer le PIB sont disponibles;</a:t>
            </a:r>
          </a:p>
          <a:p>
            <a:pPr lvl="0" algn="just">
              <a:buFont typeface="Wingdings" panose="05000000000000000000" pitchFamily="2" charset="2"/>
              <a:buChar char="§"/>
            </a:pPr>
            <a:r>
              <a:rPr lang="fr-FR" sz="9600" dirty="0"/>
              <a:t>Une base de sondage actualisée pour toute étude ou enquête sur les entreprises du Togo est disponible;</a:t>
            </a:r>
          </a:p>
          <a:p>
            <a:pPr lvl="0" algn="just">
              <a:buFont typeface="Wingdings" panose="05000000000000000000" pitchFamily="2" charset="2"/>
              <a:buChar char="§"/>
            </a:pPr>
            <a:r>
              <a:rPr lang="fr-FR" sz="9600" dirty="0"/>
              <a:t>Une base de données pour le suivi de la démographie des entreprises au Togo est disponible;</a:t>
            </a: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>
          <a:xfrm>
            <a:off x="1713756" y="6583688"/>
            <a:ext cx="5716488" cy="299194"/>
          </a:xfrm>
        </p:spPr>
        <p:txBody>
          <a:bodyPr/>
          <a:lstStyle/>
          <a:p>
            <a:pPr algn="ctr"/>
            <a:r>
              <a:rPr lang="fr-FR" dirty="0"/>
              <a:t>RECENSEMENT GENERAL DES ENTREPRISES 2017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539552" y="980728"/>
            <a:ext cx="8352928" cy="5112568"/>
          </a:xfrm>
        </p:spPr>
        <p:txBody>
          <a:bodyPr>
            <a:normAutofit fontScale="85000" lnSpcReduction="20000"/>
          </a:bodyPr>
          <a:lstStyle/>
          <a:p>
            <a:endParaRPr lang="fr-FR" sz="2800" b="1" dirty="0">
              <a:hlinkClick r:id="rId2" action="ppaction://hlinkfile"/>
            </a:endParaRPr>
          </a:p>
          <a:p>
            <a:r>
              <a:rPr lang="fr-FR" sz="2800" b="1" dirty="0">
                <a:solidFill>
                  <a:srgbClr val="0070C0"/>
                </a:solidFill>
                <a:hlinkClick r:id="rId2" action="ppaction://hlinkfile"/>
              </a:rPr>
              <a:t>CHRONOGRAMME</a:t>
            </a:r>
            <a:endParaRPr lang="fr-FR" sz="2800" b="1" dirty="0">
              <a:solidFill>
                <a:srgbClr val="0070C0"/>
              </a:solidFill>
            </a:endParaRPr>
          </a:p>
          <a:p>
            <a:pPr marL="0" indent="0" algn="just">
              <a:buNone/>
            </a:pPr>
            <a:endParaRPr lang="fr-FR" sz="28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just">
              <a:buNone/>
            </a:pPr>
            <a:r>
              <a:rPr lang="fr-FR" sz="28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DUREE : l’opération dure 18 mois</a:t>
            </a:r>
          </a:p>
          <a:p>
            <a:pPr marL="0" indent="0" algn="just">
              <a:buNone/>
            </a:pPr>
            <a:endParaRPr lang="fr-FR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fr-FR" sz="3400" dirty="0">
                <a:latin typeface="Arial" panose="020B0604020202020204" pitchFamily="34" charset="0"/>
                <a:cs typeface="Arial" panose="020B0604020202020204" pitchFamily="34" charset="0"/>
              </a:rPr>
              <a:t>Phase préparatoire : 4 mois</a:t>
            </a:r>
          </a:p>
          <a:p>
            <a:pPr marL="0" indent="0" algn="just">
              <a:buNone/>
            </a:pPr>
            <a:r>
              <a:rPr lang="fr-FR" sz="3400" dirty="0">
                <a:latin typeface="Arial" panose="020B0604020202020204" pitchFamily="34" charset="0"/>
                <a:cs typeface="Arial" panose="020B0604020202020204" pitchFamily="34" charset="0"/>
              </a:rPr>
              <a:t>       -   Cartographie : 2 mois</a:t>
            </a:r>
          </a:p>
          <a:p>
            <a:pPr algn="just">
              <a:buFont typeface="Wingdings" pitchFamily="2" charset="2"/>
              <a:buChar char="Ø"/>
            </a:pPr>
            <a:r>
              <a:rPr lang="fr-FR" sz="3400" dirty="0">
                <a:latin typeface="Arial" panose="020B0604020202020204" pitchFamily="34" charset="0"/>
                <a:cs typeface="Arial" panose="020B0604020202020204" pitchFamily="34" charset="0"/>
              </a:rPr>
              <a:t>Enquête pilote : 2 mois</a:t>
            </a:r>
          </a:p>
          <a:p>
            <a:pPr algn="just">
              <a:buFont typeface="Wingdings" pitchFamily="2" charset="2"/>
              <a:buChar char="Ø"/>
            </a:pPr>
            <a:r>
              <a:rPr lang="fr-FR" sz="3400" dirty="0">
                <a:latin typeface="Arial" panose="020B0604020202020204" pitchFamily="34" charset="0"/>
                <a:cs typeface="Arial" panose="020B0604020202020204" pitchFamily="34" charset="0"/>
              </a:rPr>
              <a:t>Dénombrement : 3 mois</a:t>
            </a:r>
          </a:p>
          <a:p>
            <a:pPr algn="just">
              <a:buFont typeface="Wingdings" pitchFamily="2" charset="2"/>
              <a:buChar char="Ø"/>
            </a:pPr>
            <a:r>
              <a:rPr lang="fr-FR" sz="3400" dirty="0">
                <a:latin typeface="Arial" panose="020B0604020202020204" pitchFamily="34" charset="0"/>
                <a:cs typeface="Arial" panose="020B0604020202020204" pitchFamily="34" charset="0"/>
              </a:rPr>
              <a:t>Traitement : 5 mois</a:t>
            </a:r>
          </a:p>
          <a:p>
            <a:pPr algn="just">
              <a:buFont typeface="Wingdings" pitchFamily="2" charset="2"/>
              <a:buChar char="Ø"/>
            </a:pPr>
            <a:r>
              <a:rPr lang="fr-FR" sz="3400" dirty="0">
                <a:latin typeface="Arial" panose="020B0604020202020204" pitchFamily="34" charset="0"/>
                <a:cs typeface="Arial" panose="020B0604020202020204" pitchFamily="34" charset="0"/>
              </a:rPr>
              <a:t>Analyse et publication : 4 mois</a:t>
            </a:r>
          </a:p>
          <a:p>
            <a:endParaRPr lang="fr-FR" sz="3400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RECENSEMENT GENERAL DES ENTREPRISES 2017</a:t>
            </a:r>
          </a:p>
        </p:txBody>
      </p:sp>
      <p:sp>
        <p:nvSpPr>
          <p:cNvPr id="9" name="Titre 1"/>
          <p:cNvSpPr>
            <a:spLocks noGrp="1"/>
          </p:cNvSpPr>
          <p:nvPr>
            <p:ph type="title"/>
          </p:nvPr>
        </p:nvSpPr>
        <p:spPr>
          <a:xfrm>
            <a:off x="1259632" y="188640"/>
            <a:ext cx="6645424" cy="570979"/>
          </a:xfrm>
          <a:solidFill>
            <a:schemeClr val="tx2">
              <a:lumMod val="20000"/>
              <a:lumOff val="80000"/>
            </a:schemeClr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>
              <a:spcBef>
                <a:spcPts val="0"/>
              </a:spcBef>
              <a:defRPr/>
            </a:pPr>
            <a:r>
              <a:rPr lang="fr-FR" sz="2800" b="1" dirty="0">
                <a:solidFill>
                  <a:prstClr val="black"/>
                </a:solidFill>
                <a:latin typeface="Perpetua" panose="02020502060401020303" pitchFamily="18" charset="0"/>
                <a:ea typeface="+mn-ea"/>
                <a:cs typeface="+mn-cs"/>
              </a:rPr>
              <a:t>BUDGET ET CHRONOGRAMME</a:t>
            </a:r>
          </a:p>
        </p:txBody>
      </p:sp>
    </p:spTree>
    <p:extLst>
      <p:ext uri="{BB962C8B-B14F-4D97-AF65-F5344CB8AC3E}">
        <p14:creationId xmlns:p14="http://schemas.microsoft.com/office/powerpoint/2010/main" val="38434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pPr marL="0" indent="0" algn="ctr">
              <a:buNone/>
            </a:pPr>
            <a:r>
              <a:rPr lang="fr-FR" i="1" dirty="0">
                <a:solidFill>
                  <a:schemeClr val="tx1"/>
                </a:solidFill>
              </a:rPr>
              <a:t>JE VOUS REMERCIE</a:t>
            </a: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>
          <a:xfrm>
            <a:off x="1907704" y="6669360"/>
            <a:ext cx="5716488" cy="186146"/>
          </a:xfrm>
        </p:spPr>
        <p:txBody>
          <a:bodyPr/>
          <a:lstStyle/>
          <a:p>
            <a:pPr algn="ctr"/>
            <a:r>
              <a:rPr lang="fr-FR" dirty="0"/>
              <a:t>RECENSEMENT GENERAL DES ENTREPRISES 2017</a:t>
            </a:r>
          </a:p>
        </p:txBody>
      </p:sp>
    </p:spTree>
    <p:extLst>
      <p:ext uri="{BB962C8B-B14F-4D97-AF65-F5344CB8AC3E}">
        <p14:creationId xmlns:p14="http://schemas.microsoft.com/office/powerpoint/2010/main" val="2431502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Brin">
  <a:themeElements>
    <a:clrScheme name="Brin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Brin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rin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4983</TotalTime>
  <Words>225</Words>
  <Application>Microsoft Office PowerPoint</Application>
  <PresentationFormat>Affichage à l'écran (4:3)</PresentationFormat>
  <Paragraphs>68</Paragraphs>
  <Slides>8</Slides>
  <Notes>5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8</vt:i4>
      </vt:variant>
    </vt:vector>
  </HeadingPairs>
  <TitlesOfParts>
    <vt:vector size="16" baseType="lpstr">
      <vt:lpstr>MingLiU</vt:lpstr>
      <vt:lpstr>Arial</vt:lpstr>
      <vt:lpstr>Calibri</vt:lpstr>
      <vt:lpstr>Century Gothic</vt:lpstr>
      <vt:lpstr>Perpetua</vt:lpstr>
      <vt:lpstr>Wingdings</vt:lpstr>
      <vt:lpstr>Wingdings 3</vt:lpstr>
      <vt:lpstr>Brin</vt:lpstr>
      <vt:lpstr> REPUBLIQUE TOGOLAISE TRAVAIL-LIBERTE-PATRIE --------- MINISTERE DE LA PLANIFICATION DU DEVELOPPEMENT ----------- INSTITUT NATIONAL DE LA STATISTIQUE ET DES ETUDES ECONOMIQUES ET DEMOGRAPHIQUES (INSEED) ---------------------- PRESENTATION DU RGE                                                                                                                      Banque Mondiale  </vt:lpstr>
      <vt:lpstr>Plan de présentation</vt:lpstr>
      <vt:lpstr>CONTEXTE ET CHAMP</vt:lpstr>
      <vt:lpstr>Présentation PowerPoint</vt:lpstr>
      <vt:lpstr>Présentation PowerPoint</vt:lpstr>
      <vt:lpstr>RESULTATS ATTENDUS</vt:lpstr>
      <vt:lpstr>BUDGET ET CHRONOGRAMME</vt:lpstr>
      <vt:lpstr>Présentation PowerPoint</vt:lpstr>
    </vt:vector>
  </TitlesOfParts>
  <Company>TOSHIBA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ATELIER NATIONAL DE PRESENTATION DES RESULTATS DES COMPTES NATIONAUX 2007 2008</dc:title>
  <dc:creator>TOSHIBA</dc:creator>
  <cp:lastModifiedBy>USER</cp:lastModifiedBy>
  <cp:revision>269</cp:revision>
  <dcterms:created xsi:type="dcterms:W3CDTF">2012-08-28T11:05:36Z</dcterms:created>
  <dcterms:modified xsi:type="dcterms:W3CDTF">2017-07-27T16:39:35Z</dcterms:modified>
</cp:coreProperties>
</file>